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a:t>28/06/2017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a:t>28/06/2017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a:t>28/06/2017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a:t>28/06/2017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a:t>28/06/2017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a:t>28/06/2017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a:t>28/06/2017</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a:t>28/06/2017</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a:t>28/06/2017</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a:t>28/06/2017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a:t>28/06/2017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a:t>28/06/2017</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190500" y="2667000"/>
          <a:ext cx="7810500" cy="4305300"/>
          <a:chOff x="190500" y="2667000"/>
          <a:chExt cx="7810500" cy="4305300"/>
        </a:xfrm>
      </p:grpSpPr>
      <p:sp>
        <p:nvSpPr>
          <p:cNvPr id="5" name="textruta 4"/>
          <p:cNvSpPr txBox="1"/>
          <p:nvPr/>
        </p:nvSpPr>
        <p:spPr>
          <a:xfrm>
            <a:off x="190500" y="2667000"/>
            <a:ext cx="7620000" cy="381000"/>
          </a:xfrm>
          <a:prstGeom prst="rect">
            <a:avLst/>
          </a:prstGeom>
        </p:spPr>
        <p:txBody>
          <a:bodyPr lIns="91440" tIns="45720" rIns="91440" bIns="45720" rtlCol="0" anchor="ctr">
            <a:spAutoFit/>
          </a:bodyPr>
          <a:lstStyle/>
          <a:p>
            <a:pPr marL="0" marR="0" lvl="0" indent="0" algn="l" fontAlgn="ctr"/>
            <a:r>
              <a:rPr sz="2800" b="0" i="0" u="none" strike="noStrike">
                <a:solidFill>
                  <a:srgbClr val="000000"/>
                </a:solidFill>
                <a:latin typeface="Arial"/>
              </a:rPr>
              <a:t>Värmdö kommun</a:t>
            </a:r>
          </a:p>
        </p:txBody>
      </p:sp>
      <p:sp>
        <p:nvSpPr>
          <p:cNvPr id="2" name="textruta 1"/>
          <p:cNvSpPr txBox="1"/>
          <p:nvPr/>
        </p:nvSpPr>
        <p:spPr>
          <a:xfrm>
            <a:off x="190500" y="3095625"/>
            <a:ext cx="5429250" cy="762000"/>
          </a:xfrm>
          <a:prstGeom prst="rect">
            <a:avLst/>
          </a:prstGeom>
        </p:spPr>
        <p:txBody>
          <a:bodyPr lIns="91440" tIns="45720" rIns="91440" bIns="45720" rtlCol="0" anchor="ctr">
            <a:spAutoFit/>
          </a:bodyPr>
          <a:lstStyle/>
          <a:p>
            <a:pPr marL="0" marR="0" lvl="0" indent="0" algn="l" fontAlgn="ctr"/>
            <a:r>
              <a:rPr sz="2800" b="1" i="0" u="none" strike="noStrike">
                <a:solidFill>
                  <a:srgbClr val="000000"/>
                </a:solidFill>
                <a:latin typeface="Arial"/>
              </a:rPr>
              <a:t>Kommunala - Föräldrar Familjedaghem</a:t>
            </a:r>
          </a:p>
        </p:txBody>
      </p:sp>
      <p:sp>
        <p:nvSpPr>
          <p:cNvPr id="3" name="textruta 2"/>
          <p:cNvSpPr txBox="1"/>
          <p:nvPr/>
        </p:nvSpPr>
        <p:spPr>
          <a:xfrm>
            <a:off x="190500" y="4114800"/>
            <a:ext cx="7620000" cy="1905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18 svar, 86%</a:t>
            </a:r>
          </a:p>
        </p:txBody>
      </p:sp>
      <p:sp>
        <p:nvSpPr>
          <p:cNvPr id="4" name="textruta 3"/>
          <p:cNvSpPr txBox="1"/>
          <p:nvPr/>
        </p:nvSpPr>
        <p:spPr>
          <a:xfrm>
            <a:off x="190500" y="3857625"/>
            <a:ext cx="5476875" cy="28575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VågaVisa Kvalitetsuppföljning med enkäter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7" name="textruta 6"/>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511492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Övergripande frågor</a:t>
            </a:r>
          </a:p>
        </p:txBody>
      </p:sp>
      <p:sp>
        <p:nvSpPr>
          <p:cNvPr id="5" name="textruta 4"/>
          <p:cNvSpPr txBox="1"/>
          <p:nvPr/>
        </p:nvSpPr>
        <p:spPr>
          <a:xfrm>
            <a:off x="1143000" y="2952750"/>
            <a:ext cx="6953250" cy="3714750"/>
          </a:xfrm>
          <a:prstGeom prst="rect">
            <a:avLst/>
          </a:prstGeom>
        </p:spPr>
        <p:txBody>
          <a:bodyPr lIns="91440" tIns="45720" rIns="91440" bIns="45720" rtlCol="0" anchor="b">
            <a:spAutoFit/>
          </a:bodyPr>
          <a:lstStyle/>
          <a:p>
            <a:pPr marL="0" marR="0" lvl="0" indent="0" algn="l" fontAlgn="b"/>
            <a:r>
              <a:rPr sz="900" b="0" i="0" u="none" strike="noStrike">
                <a:solidFill>
                  <a:srgbClr val="898989"/>
                </a:solidFill>
                <a:latin typeface="Arial"/>
              </a:rPr>
              <a:t>
¹Inget resultat</a:t>
            </a:r>
          </a:p>
        </p:txBody>
      </p:sp>
      <p:sp>
        <p:nvSpPr>
          <p:cNvPr id="6" name="textruta 5"/>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476250" y="333375"/>
          <a:ext cx="8953500" cy="6667500"/>
          <a:chOff x="476250" y="333375"/>
          <a:chExt cx="8953500" cy="6667500"/>
        </a:xfrm>
      </p:grpSpPr>
      <p:sp>
        <p:nvSpPr>
          <p:cNvPr id="7" name="textruta 6"/>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1362075" y="1333500"/>
            <a:ext cx="6429375" cy="500062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Målområdessammanställning</a:t>
            </a:r>
          </a:p>
        </p:txBody>
      </p:sp>
      <p:sp>
        <p:nvSpPr>
          <p:cNvPr id="5" name="textruta 4"/>
          <p:cNvSpPr txBox="1"/>
          <p:nvPr/>
        </p:nvSpPr>
        <p:spPr>
          <a:xfrm>
            <a:off x="523875" y="1143000"/>
            <a:ext cx="8191500" cy="571500"/>
          </a:xfrm>
          <a:prstGeom prst="rect">
            <a:avLst/>
          </a:prstGeom>
        </p:spPr>
        <p:txBody>
          <a:bodyPr lIns="91440" tIns="45720" rIns="91440" bIns="45720" rtlCol="0" anchor="t">
            <a:spAutoFit/>
          </a:bodyPr>
          <a:lstStyle/>
          <a:p>
            <a:pPr marL="0" marR="0" lvl="0" indent="0" algn="l" fontAlgn="t"/>
            <a:r>
              <a:rPr sz="1100" b="0" i="0" u="none" strike="noStrike">
                <a:solidFill>
                  <a:srgbClr val="000000"/>
                </a:solidFill>
                <a:latin typeface="Arial"/>
              </a:rPr>
              <a:t>Diagrammet visar andelen som instämmer på frågorna inom respektive målområde</a:t>
            </a:r>
          </a:p>
        </p:txBody>
      </p:sp>
      <p:sp>
        <p:nvSpPr>
          <p:cNvPr id="6" name="textruta 5"/>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476250" y="333375"/>
          <a:ext cx="8953500" cy="6667500"/>
          <a:chOff x="476250" y="333375"/>
          <a:chExt cx="8953500" cy="6667500"/>
        </a:xfrm>
      </p:grpSpPr>
      <p:sp>
        <p:nvSpPr>
          <p:cNvPr id="5" name="textruta 4"/>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Om undersökningen</a:t>
            </a:r>
          </a:p>
        </p:txBody>
      </p:sp>
      <p:sp>
        <p:nvSpPr>
          <p:cNvPr id="2" name="textruta 1"/>
          <p:cNvSpPr txBox="1"/>
          <p:nvPr/>
        </p:nvSpPr>
        <p:spPr>
          <a:xfrm>
            <a:off x="476250" y="952500"/>
            <a:ext cx="4038600" cy="542925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Bakgrund
</a:t>
            </a:r>
            <a:r>
              <a:rPr sz="1100" b="0" i="0" u="none" strike="noStrike">
                <a:solidFill>
                  <a:srgbClr val="000000"/>
                </a:solidFill>
                <a:latin typeface="Arial"/>
              </a:rPr>
              <a:t>Tio kommuner i Stockholms län genomför årligen en enkätundersökning i förskola, pedagogisk omsorg och grundskola. Undersökningen genomförs på samma sätt i alla kommuner och flertalet frågor är gemensamma. I 2017 års undersökning inbjöds totalt 75 549 elever och föräldrar från 792 förskolor och skolor att delta.
</a:t>
            </a:r>
            <a:r>
              <a:rPr sz="1300" b="0" i="0" u="none" strike="noStrike">
                <a:solidFill>
                  <a:srgbClr val="000000"/>
                </a:solidFill>
                <a:latin typeface="Arial"/>
              </a:rPr>
              <a:t>Metod
</a:t>
            </a:r>
            <a:r>
              <a:rPr sz="1100" b="0" i="0" u="none" strike="noStrike">
                <a:solidFill>
                  <a:srgbClr val="000000"/>
                </a:solidFill>
                <a:latin typeface="Arial"/>
              </a:rPr>
              <a:t>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23 januari och samlades in fram till den 3 mars 2017.
</a:t>
            </a:r>
            <a:r>
              <a:rPr sz="1300" b="0" i="0" u="none" strike="noStrike">
                <a:solidFill>
                  <a:srgbClr val="000000"/>
                </a:solidFill>
                <a:latin typeface="Arial"/>
              </a:rPr>
              <a:t>Urval
</a:t>
            </a:r>
            <a:r>
              <a:rPr sz="1100" b="0" i="0" u="none" strike="noStrike">
                <a:solidFill>
                  <a:srgbClr val="000000"/>
                </a:solidFill>
                <a:latin typeface="Arial"/>
              </a:rPr>
              <a:t>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textruta 2"/>
          <p:cNvSpPr txBox="1"/>
          <p:nvPr/>
        </p:nvSpPr>
        <p:spPr>
          <a:xfrm>
            <a:off x="4610100" y="952500"/>
            <a:ext cx="4038600" cy="542925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Läsanvisningar för resultatdiagrammen
</a:t>
            </a:r>
            <a:r>
              <a:rPr sz="1100" b="0" i="0" u="none" strike="noStrike">
                <a:solidFill>
                  <a:srgbClr val="000000"/>
                </a:solidFill>
                <a:latin typeface="Arial"/>
              </a:rPr>
              <a:t>Diagrammen visar svarsfördelningen dvs. hur stor andel (%) som valt respektive svarsalternativ för varje påstående. Varje påstående har fyra uppsättningar staplar: Genomsnittet för hela kommunen 2017, årets resultat för aktuell grupp och, om det finns, resultaten från 2016 och 2015.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textruta 3"/>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6" name="textruta 5"/>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5238750"/>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Utveckling och lärande</a:t>
            </a:r>
          </a:p>
        </p:txBody>
      </p:sp>
      <p:sp>
        <p:nvSpPr>
          <p:cNvPr id="5" name="textruta 4"/>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7" name="textruta 6"/>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511492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Utveckling och lärande, sida 2</a:t>
            </a:r>
          </a:p>
        </p:txBody>
      </p:sp>
      <p:sp>
        <p:nvSpPr>
          <p:cNvPr id="5" name="textruta 4"/>
          <p:cNvSpPr txBox="1"/>
          <p:nvPr/>
        </p:nvSpPr>
        <p:spPr>
          <a:xfrm>
            <a:off x="1143000" y="2952750"/>
            <a:ext cx="6953250" cy="3714750"/>
          </a:xfrm>
          <a:prstGeom prst="rect">
            <a:avLst/>
          </a:prstGeom>
        </p:spPr>
        <p:txBody>
          <a:bodyPr lIns="91440" tIns="45720" rIns="91440" bIns="45720" rtlCol="0" anchor="b">
            <a:spAutoFit/>
          </a:bodyPr>
          <a:lstStyle/>
          <a:p>
            <a:pPr marL="0" marR="0" lvl="0" indent="0" algn="l" fontAlgn="b"/>
            <a:r>
              <a:rPr sz="900" b="0" i="0" u="none" strike="noStrike">
                <a:solidFill>
                  <a:srgbClr val="898989"/>
                </a:solidFill>
                <a:latin typeface="Arial"/>
              </a:rPr>
              <a:t>
¹Inget resultat</a:t>
            </a:r>
          </a:p>
        </p:txBody>
      </p:sp>
      <p:sp>
        <p:nvSpPr>
          <p:cNvPr id="6" name="textruta 5"/>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6" name="textruta 5"/>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368617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Ansvar och inflytande</a:t>
            </a:r>
          </a:p>
        </p:txBody>
      </p:sp>
      <p:sp>
        <p:nvSpPr>
          <p:cNvPr id="5" name="textruta 4"/>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7" name="textruta 6"/>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5238750"/>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Normer och värden</a:t>
            </a:r>
          </a:p>
        </p:txBody>
      </p:sp>
      <p:sp>
        <p:nvSpPr>
          <p:cNvPr id="5" name="textruta 4"/>
          <p:cNvSpPr txBox="1"/>
          <p:nvPr/>
        </p:nvSpPr>
        <p:spPr>
          <a:xfrm>
            <a:off x="1143000" y="2952750"/>
            <a:ext cx="6953250" cy="3714750"/>
          </a:xfrm>
          <a:prstGeom prst="rect">
            <a:avLst/>
          </a:prstGeom>
        </p:spPr>
        <p:txBody>
          <a:bodyPr lIns="91440" tIns="45720" rIns="91440" bIns="45720" rtlCol="0" anchor="b">
            <a:spAutoFit/>
          </a:bodyPr>
          <a:lstStyle/>
          <a:p>
            <a:pPr marL="0" marR="0" lvl="0" indent="0" algn="l" fontAlgn="b"/>
            <a:r>
              <a:rPr sz="900" b="0" i="0" u="none" strike="noStrike">
                <a:solidFill>
                  <a:srgbClr val="898989"/>
                </a:solidFill>
                <a:latin typeface="Arial"/>
              </a:rPr>
              <a:t>
¹Inget resultat</a:t>
            </a:r>
          </a:p>
        </p:txBody>
      </p:sp>
      <p:sp>
        <p:nvSpPr>
          <p:cNvPr id="6" name="textruta 5"/>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6" name="textruta 5"/>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225742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Skola och hem</a:t>
            </a:r>
          </a:p>
        </p:txBody>
      </p:sp>
      <p:sp>
        <p:nvSpPr>
          <p:cNvPr id="5" name="textruta 4"/>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7" name="textruta 6"/>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3686175"/>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Styrning och ledning</a:t>
            </a:r>
          </a:p>
        </p:txBody>
      </p:sp>
      <p:sp>
        <p:nvSpPr>
          <p:cNvPr id="5" name="textruta 4"/>
          <p:cNvSpPr txBox="1"/>
          <p:nvPr/>
        </p:nvSpPr>
        <p:spPr>
          <a:xfrm>
            <a:off x="1143000" y="2952750"/>
            <a:ext cx="6953250" cy="3714750"/>
          </a:xfrm>
          <a:prstGeom prst="rect">
            <a:avLst/>
          </a:prstGeom>
        </p:spPr>
        <p:txBody>
          <a:bodyPr lIns="91440" tIns="45720" rIns="91440" bIns="45720" rtlCol="0" anchor="b">
            <a:spAutoFit/>
          </a:bodyPr>
          <a:lstStyle/>
          <a:p>
            <a:pPr marL="0" marR="0" lvl="0" indent="0" algn="l" fontAlgn="b"/>
            <a:r>
              <a:rPr sz="900" b="0" i="0" u="none" strike="noStrike">
                <a:solidFill>
                  <a:srgbClr val="898989"/>
                </a:solidFill>
                <a:latin typeface="Arial"/>
              </a:rPr>
              <a:t>
¹Inget resultat</a:t>
            </a:r>
          </a:p>
        </p:txBody>
      </p:sp>
      <p:sp>
        <p:nvSpPr>
          <p:cNvPr id="6" name="textruta 5"/>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333375"/>
          <a:ext cx="9144000" cy="6667500"/>
          <a:chOff x="0" y="333375"/>
          <a:chExt cx="9144000" cy="6667500"/>
        </a:xfrm>
      </p:grpSpPr>
      <p:sp>
        <p:nvSpPr>
          <p:cNvPr id="6" name="textruta 5"/>
          <p:cNvSpPr txBox="1"/>
          <p:nvPr/>
        </p:nvSpPr>
        <p:spPr>
          <a:xfrm>
            <a:off x="476250" y="333375"/>
            <a:ext cx="8191500" cy="381000"/>
          </a:xfrm>
          <a:prstGeom prst="rect">
            <a:avLst/>
          </a:prstGeom>
        </p:spPr>
        <p:txBody>
          <a:bodyPr lIns="91440" tIns="45720" rIns="91440" bIns="45720" rtlCol="0" anchor="ctr">
            <a:spAutoFit/>
          </a:bodyPr>
          <a:lstStyle/>
          <a:p>
            <a:pPr marL="0" marR="0" lvl="0" indent="0" algn="l" fontAlgn="ctr"/>
            <a:r>
              <a:rPr sz="3200" b="0" i="0" u="none" strike="noStrike">
                <a:solidFill>
                  <a:srgbClr val="000000"/>
                </a:solidFill>
                <a:latin typeface="Arial"/>
              </a:rPr>
              <a:t>Kommunala</a:t>
            </a:r>
          </a:p>
        </p:txBody>
      </p:sp>
      <p:sp>
        <p:nvSpPr>
          <p:cNvPr id="2" name="textruta 1"/>
          <p:cNvSpPr txBox="1"/>
          <p:nvPr/>
        </p:nvSpPr>
        <p:spPr>
          <a:xfrm>
            <a:off x="476250" y="666750"/>
            <a:ext cx="8191500" cy="381000"/>
          </a:xfrm>
          <a:prstGeom prst="rect">
            <a:avLst/>
          </a:prstGeom>
        </p:spPr>
        <p:txBody>
          <a:bodyPr lIns="91440" tIns="45720" rIns="91440" bIns="45720" rtlCol="0" anchor="ctr">
            <a:spAutoFit/>
          </a:bodyPr>
          <a:lstStyle/>
          <a:p>
            <a:pPr marL="0" marR="0" lvl="0" indent="0" algn="l" fontAlgn="ctr"/>
            <a:r>
              <a:rPr sz="1600" b="0" i="0" u="none" strike="noStrike">
                <a:solidFill>
                  <a:srgbClr val="000000"/>
                </a:solidFill>
                <a:latin typeface="Arial"/>
              </a:rPr>
              <a:t>Föräldrar Familjedaghem (18 svar, 86%)</a:t>
            </a:r>
          </a:p>
        </p:txBody>
      </p:sp>
      <p:pic>
        <p:nvPicPr>
          <p:cNvPr id="3" name="Chart"/>
          <p:cNvPicPr>
            <a:picLocks noChangeAspect="1"/>
          </p:cNvPicPr>
          <p:nvPr/>
        </p:nvPicPr>
        <p:blipFill>
          <a:blip r:embed="rId3"/>
          <a:stretch>
            <a:fillRect/>
          </a:stretch>
        </p:blipFill>
        <p:spPr>
          <a:xfrm>
            <a:off x="0" y="952500"/>
            <a:ext cx="9144000" cy="5238750"/>
          </a:xfrm>
          <a:prstGeom prst="rect">
            <a:avLst/>
          </a:prstGeom>
        </p:spPr>
      </p:pic>
      <p:sp>
        <p:nvSpPr>
          <p:cNvPr id="4" name="textruta 3"/>
          <p:cNvSpPr txBox="1"/>
          <p:nvPr/>
        </p:nvSpPr>
        <p:spPr>
          <a:xfrm>
            <a:off x="523875" y="952500"/>
            <a:ext cx="6524625" cy="381000"/>
          </a:xfrm>
          <a:prstGeom prst="rect">
            <a:avLst/>
          </a:prstGeom>
        </p:spPr>
        <p:txBody>
          <a:bodyPr lIns="91440" tIns="45720" rIns="91440" bIns="45720" rtlCol="0" anchor="t">
            <a:spAutoFit/>
          </a:bodyPr>
          <a:lstStyle/>
          <a:p>
            <a:pPr marL="0" marR="0" lvl="0" indent="0" algn="l" fontAlgn="t"/>
            <a:r>
              <a:rPr sz="1300" b="0" i="0" u="none" strike="noStrike">
                <a:solidFill>
                  <a:srgbClr val="000000"/>
                </a:solidFill>
                <a:latin typeface="Arial"/>
              </a:rPr>
              <a:t>Kommunspecifika frågor</a:t>
            </a:r>
          </a:p>
        </p:txBody>
      </p:sp>
      <p:sp>
        <p:nvSpPr>
          <p:cNvPr id="5" name="textruta 4"/>
          <p:cNvSpPr txBox="1"/>
          <p:nvPr/>
        </p:nvSpPr>
        <p:spPr>
          <a:xfrm>
            <a:off x="8572500" y="6477000"/>
            <a:ext cx="381000" cy="190500"/>
          </a:xfrm>
          <a:prstGeom prst="rect">
            <a:avLst/>
          </a:prstGeom>
        </p:spPr>
        <p:txBody>
          <a:bodyPr lIns="91440" tIns="45720" rIns="91440" bIns="45720" rtlCol="0" anchor="b">
            <a:spAutoFit/>
          </a:bodyPr>
          <a:lstStyle/>
          <a:p>
            <a:pPr marL="0" marR="0" lvl="0" indent="0" algn="r" fontAlgn="b"/>
            <a:r>
              <a:rPr sz="800" b="0" i="0" u="none" strike="noStrike">
                <a:solidFill>
                  <a:srgbClr val="898989"/>
                </a:solidFill>
                <a:latin typeface="Arial"/>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Bildspel på skärmen (4:3)</PresentationFormat>
  <Paragraphs>49</Paragraphs>
  <Slides>11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11</vt:i4>
      </vt:variant>
    </vt:vector>
  </HeadingPairs>
  <TitlesOfParts>
    <vt:vector size="14" baseType="lpstr">
      <vt:lpstr>Arial</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Karin Lindblad</cp:lastModifiedBy>
  <cp:revision>1</cp:revision>
  <dcterms:created xsi:type="dcterms:W3CDTF">2017-03-23T00:16:30Z</dcterms:created>
  <dcterms:modified xsi:type="dcterms:W3CDTF">2017-06-28T09:16:11Z</dcterms:modified>
  <cp:category/>
</cp:coreProperties>
</file>